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slide" Target="slides/slide20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10" Type="http://schemas.openxmlformats.org/officeDocument/2006/relationships/image" Target="../media/image24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11" Type="http://schemas.openxmlformats.org/officeDocument/2006/relationships/image" Target="../media/image29.png"/><Relationship Id="rId10" Type="http://schemas.openxmlformats.org/officeDocument/2006/relationships/image" Target="../media/image38.png"/><Relationship Id="rId12" Type="http://schemas.openxmlformats.org/officeDocument/2006/relationships/image" Target="../media/image33.png"/><Relationship Id="rId9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1" Type="http://schemas.openxmlformats.org/officeDocument/2006/relationships/image" Target="../media/image40.png"/><Relationship Id="rId10" Type="http://schemas.openxmlformats.org/officeDocument/2006/relationships/image" Target="../media/image38.png"/><Relationship Id="rId12" Type="http://schemas.openxmlformats.org/officeDocument/2006/relationships/image" Target="../media/image33.png"/><Relationship Id="rId9" Type="http://schemas.openxmlformats.org/officeDocument/2006/relationships/image" Target="../media/image41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Relationship Id="rId8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50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6.png"/><Relationship Id="rId8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5" Type="http://schemas.openxmlformats.org/officeDocument/2006/relationships/image" Target="../media/image52.png"/><Relationship Id="rId6" Type="http://schemas.openxmlformats.org/officeDocument/2006/relationships/image" Target="../media/image56.png"/><Relationship Id="rId7" Type="http://schemas.openxmlformats.org/officeDocument/2006/relationships/image" Target="../media/image54.png"/><Relationship Id="rId8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095375" y="2129730"/>
            <a:ext cx="1000125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生成AIは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2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テストチームを不要にするか？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662362" y="4110930"/>
            <a:ext cx="4867275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これからの品質保証の在り方（統合版）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5619750" y="2655689"/>
            <a:ext cx="952500" cy="4762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2075497" y="2989064"/>
            <a:ext cx="8041005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結論①：「消滅」ではなく「変容」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3395364" y="3817739"/>
            <a:ext cx="5401121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テストチームは、AIを強力な武器として駆使する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「品質戦略チーム (QA Strategy Team)」</a:t>
            </a: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へと進化する。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5503068" y="2257425"/>
            <a:ext cx="1185713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DD4BF"/>
                </a:solidFill>
                <a:latin typeface="Lato"/>
                <a:ea typeface="Lato"/>
                <a:cs typeface="Lato"/>
                <a:sym typeface="Lato"/>
              </a:rPr>
              <a:t>Section 3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4285773" y="2684115"/>
            <a:ext cx="3620452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溶ける境界線</a:t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5619750" y="3931890"/>
            <a:ext cx="952500" cy="4762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3789759" y="4265265"/>
            <a:ext cx="4612332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「手動 vs 自動」の棲み分けは、どうなるのか？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303264"/>
            <a:ext cx="5286375" cy="3337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303264"/>
            <a:ext cx="5286375" cy="33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962025" y="2693789"/>
            <a:ext cx="47305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70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手動テストチーム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962025" y="3303389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専門性：</a:t>
            </a: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ユーザー視点・ドメイン知識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6724650" y="2693789"/>
            <a:ext cx="47305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70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自動テストチーム (SDET)</a:t>
            </a: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6724650" y="3303389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専門性：</a:t>
            </a: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コーディング・インフラ構築</a:t>
            </a:r>
            <a:endParaRPr/>
          </a:p>
        </p:txBody>
      </p:sp>
      <p:pic>
        <p:nvPicPr>
          <p:cNvPr descr="image.png" id="202" name="Google Shape;20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741414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1295400" y="3798689"/>
            <a:ext cx="4171950" cy="58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探索的テスト：</a:t>
            </a: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「勘」に基づき、仕様にない不具合を探す。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1295400" y="4524375"/>
            <a:ext cx="4171950" cy="58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ユーザビリティ：</a:t>
            </a: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「使いやすいか」という感覚的な品質を評価。</a:t>
            </a:r>
            <a:endParaRPr/>
          </a:p>
        </p:txBody>
      </p:sp>
      <p:pic>
        <p:nvPicPr>
          <p:cNvPr descr="image.png" id="205" name="Google Shape;20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741414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7058025" y="3798689"/>
            <a:ext cx="4171950" cy="58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回帰テスト：</a:t>
            </a: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既存機能が壊れていないか、繰り返し高速に実行。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7058025" y="4524375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CI/CD連携：</a:t>
            </a: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テストを開発パイプラインに組み込む。</a:t>
            </a:r>
            <a:endParaRPr/>
          </a:p>
        </p:txBody>
      </p:sp>
      <p:pic>
        <p:nvPicPr>
          <p:cNvPr descr="image.png" id="208" name="Google Shape;20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025" y="3846314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2025" y="4572000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24650" y="3846314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24650" y="4572000"/>
            <a:ext cx="14823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【従来】スキルセットによる明確な棲み分け</a:t>
            </a:r>
            <a:endParaRPr/>
          </a:p>
        </p:txBody>
      </p:sp>
      <p:sp>
        <p:nvSpPr>
          <p:cNvPr id="213" name="Google Shape;213;p24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/>
        </p:nvSpPr>
        <p:spPr>
          <a:xfrm>
            <a:off x="1504950" y="3267075"/>
            <a:ext cx="9182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AIが「テストコード」を書き始めた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2000250" y="4181475"/>
            <a:ext cx="81915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手動テスター（品質戦略家）が、コーディング不要で「自動テストを指示」できるようになる。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開発者自身が、AIで「自らテストを完結」させることも容易になる。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1028700" y="3552825"/>
            <a:ext cx="338137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10825162" y="3781425"/>
            <a:ext cx="338137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【転換点】生成AIが「境界」を溶かす</a:t>
            </a: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8" name="Google Shape;2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377529"/>
            <a:ext cx="5286375" cy="3188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9" name="Google Shape;22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377529"/>
            <a:ext cx="5286375" cy="31887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962025" y="2768054"/>
            <a:ext cx="47305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70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品質戦略チーム (QA)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962025" y="3377654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ミッション：</a:t>
            </a: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「何を」テストすべきか判断する</a:t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6724650" y="2768054"/>
            <a:ext cx="47305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70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テスト基盤チーム (TestOps)</a:t>
            </a:r>
            <a:endParaRPr/>
          </a:p>
        </p:txBody>
      </p:sp>
      <p:sp>
        <p:nvSpPr>
          <p:cNvPr id="233" name="Google Shape;233;p26"/>
          <p:cNvSpPr txBox="1"/>
          <p:nvPr/>
        </p:nvSpPr>
        <p:spPr>
          <a:xfrm>
            <a:off x="6724650" y="3377654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ミッション：</a:t>
            </a: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「どう」最速で実行させるか</a:t>
            </a:r>
            <a:endParaRPr/>
          </a:p>
        </p:txBody>
      </p:sp>
      <p:pic>
        <p:nvPicPr>
          <p:cNvPr descr="image.png" id="234" name="Google Shape;23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815679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/>
        </p:nvSpPr>
        <p:spPr>
          <a:xfrm>
            <a:off x="1295400" y="387295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リスク分析とテスト戦略の策定。</a:t>
            </a: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1295400" y="430723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AIへのテスト観点の指示（プロンプト）。</a:t>
            </a:r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1295400" y="4741515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最終的な品質（UX・価値）の判断。</a:t>
            </a:r>
            <a:endParaRPr/>
          </a:p>
        </p:txBody>
      </p:sp>
      <p:pic>
        <p:nvPicPr>
          <p:cNvPr descr="image.png" id="238" name="Google Shape;23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815679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7058025" y="387295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AIが走るためのテスト実行基盤の構築。</a:t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7058025" y="430723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AIツールの導入・最適化。</a:t>
            </a:r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7058025" y="4741515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テスト結果の可視化とプロセス統合。</a:t>
            </a:r>
            <a:endParaRPr/>
          </a:p>
        </p:txBody>
      </p:sp>
      <p:pic>
        <p:nvPicPr>
          <p:cNvPr descr="image.png" id="242" name="Google Shape;24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025" y="392057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3" name="Google Shape;243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2025" y="435485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4" name="Google Shape;244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2025" y="4789140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5" name="Google Shape;245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24650" y="392057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6" name="Google Shape;246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24650" y="435485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7" name="Google Shape;247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24650" y="4789140"/>
            <a:ext cx="14823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【未来】「実行」から「戦略 vs 基盤」へ</a:t>
            </a: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/>
        </p:nvSpPr>
        <p:spPr>
          <a:xfrm>
            <a:off x="5503068" y="2257425"/>
            <a:ext cx="1185713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DD4BF"/>
                </a:solidFill>
                <a:latin typeface="Lato"/>
                <a:ea typeface="Lato"/>
                <a:cs typeface="Lato"/>
                <a:sym typeface="Lato"/>
              </a:rPr>
              <a:t>Section 4</a:t>
            </a:r>
            <a:endParaRPr/>
          </a:p>
        </p:txBody>
      </p:sp>
      <p:sp>
        <p:nvSpPr>
          <p:cNvPr id="255" name="Google Shape;255;p27"/>
          <p:cNvSpPr txBox="1"/>
          <p:nvPr/>
        </p:nvSpPr>
        <p:spPr>
          <a:xfrm>
            <a:off x="2765583" y="2684115"/>
            <a:ext cx="6660832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自動テストチームの進化</a:t>
            </a:r>
            <a:endParaRPr/>
          </a:p>
        </p:txBody>
      </p:sp>
      <p:sp>
        <p:nvSpPr>
          <p:cNvPr id="256" name="Google Shape;256;p27"/>
          <p:cNvSpPr/>
          <p:nvPr/>
        </p:nvSpPr>
        <p:spPr>
          <a:xfrm>
            <a:off x="5619750" y="3931890"/>
            <a:ext cx="952500" cy="4762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3709392" y="4265265"/>
            <a:ext cx="477321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「TestOps / Test Platform チーム」の具体的な業務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2" name="Google Shape;2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225129"/>
            <a:ext cx="5286375" cy="3493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3" name="Google Shape;26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225129"/>
            <a:ext cx="5286375" cy="349359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962025" y="2615654"/>
            <a:ext cx="47305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70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Before (従来)</a:t>
            </a:r>
            <a:endParaRPr/>
          </a:p>
        </p:txBody>
      </p:sp>
      <p:sp>
        <p:nvSpPr>
          <p:cNvPr id="265" name="Google Shape;265;p28"/>
          <p:cNvSpPr txBox="1"/>
          <p:nvPr/>
        </p:nvSpPr>
        <p:spPr>
          <a:xfrm>
            <a:off x="962025" y="3225254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ミッション：</a:t>
            </a: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テストスクリプトを作成・保守し、実行すること。</a:t>
            </a:r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6724650" y="2615654"/>
            <a:ext cx="47305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70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After (AI時代)</a:t>
            </a:r>
            <a:endParaRPr/>
          </a:p>
        </p:txBody>
      </p:sp>
      <p:sp>
        <p:nvSpPr>
          <p:cNvPr id="267" name="Google Shape;267;p28"/>
          <p:cNvSpPr txBox="1"/>
          <p:nvPr/>
        </p:nvSpPr>
        <p:spPr>
          <a:xfrm>
            <a:off x="6724650" y="3225254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ミッション：</a:t>
            </a: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開発者とAIが「最速で」テストを実行できる環境（プラットフォーム）を提供すること。</a:t>
            </a:r>
            <a:endParaRPr/>
          </a:p>
        </p:txBody>
      </p:sp>
      <p:pic>
        <p:nvPicPr>
          <p:cNvPr descr="image.png" id="268" name="Google Shape;26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663279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 txBox="1"/>
          <p:nvPr/>
        </p:nvSpPr>
        <p:spPr>
          <a:xfrm>
            <a:off x="1295400" y="402535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手動テストケースをコード化する。</a:t>
            </a:r>
            <a:endParaRPr/>
          </a:p>
        </p:txBody>
      </p:sp>
      <p:sp>
        <p:nvSpPr>
          <p:cNvPr id="270" name="Google Shape;270;p28"/>
          <p:cNvSpPr txBox="1"/>
          <p:nvPr/>
        </p:nvSpPr>
        <p:spPr>
          <a:xfrm>
            <a:off x="1295400" y="445963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自動テストを実行し、結果を報告する。</a:t>
            </a: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1295400" y="4893915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壊れたテストコードを修正する。</a:t>
            </a:r>
            <a:endParaRPr/>
          </a:p>
        </p:txBody>
      </p:sp>
      <p:pic>
        <p:nvPicPr>
          <p:cNvPr descr="image.png" id="272" name="Google Shape;27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663279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7058025" y="402535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AIが走るための「高速道路」を整備する。</a:t>
            </a:r>
            <a:endParaRPr/>
          </a:p>
        </p:txBody>
      </p:sp>
      <p:sp>
        <p:nvSpPr>
          <p:cNvPr id="274" name="Google Shape;274;p28"/>
          <p:cNvSpPr txBox="1"/>
          <p:nvPr/>
        </p:nvSpPr>
        <p:spPr>
          <a:xfrm>
            <a:off x="7058025" y="4459634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AIテストツールを導入・最適化する。</a:t>
            </a:r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7058025" y="4893915"/>
            <a:ext cx="4171950" cy="29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テスト状況を「可視化」する。</a:t>
            </a:r>
            <a:endParaRPr/>
          </a:p>
        </p:txBody>
      </p:sp>
      <p:pic>
        <p:nvPicPr>
          <p:cNvPr descr="image.png" id="276" name="Google Shape;276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025" y="407297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7" name="Google Shape;277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2025" y="450725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8" name="Google Shape;278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2025" y="4941540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9" name="Google Shape;279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24650" y="407297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0" name="Google Shape;280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24650" y="4507259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1" name="Google Shape;281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24650" y="4941540"/>
            <a:ext cx="14823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役割の変化：スクリプト作成者から基盤構築者へ</a:t>
            </a:r>
            <a:endParaRPr/>
          </a:p>
        </p:txBody>
      </p:sp>
      <p:sp>
        <p:nvSpPr>
          <p:cNvPr id="283" name="Google Shape;283;p28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/>
        </p:nvSpPr>
        <p:spPr>
          <a:xfrm>
            <a:off x="578591" y="2034778"/>
            <a:ext cx="11034816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TestOpsのミッション：「開発者体験の最大化」</a:t>
            </a: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5619750" y="3149203"/>
            <a:ext cx="952500" cy="4762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2286000" y="3482578"/>
            <a:ext cx="7620000" cy="13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「自分たちで実行する」のではなく、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「開発者やQA戦略家が、セルフサービスで、迷わず、高速にテストを実行できる」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世界を実現する。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5" name="Google Shape;2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530971"/>
            <a:ext cx="2547937" cy="288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6" name="Google Shape;2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5187" y="2530971"/>
            <a:ext cx="2547937" cy="288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7" name="Google Shape;29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875" y="2530971"/>
            <a:ext cx="2547937" cy="288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8" name="Google Shape;29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72562" y="2530971"/>
            <a:ext cx="2547937" cy="288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/>
        </p:nvSpPr>
        <p:spPr>
          <a:xfrm>
            <a:off x="819150" y="3416796"/>
            <a:ext cx="194711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1. 基盤 (Platform)</a:t>
            </a: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819150" y="3969246"/>
            <a:ext cx="2052637" cy="77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テストを実行するためのインフラ（K8s, デバイスファーム）を整備・運用する。</a:t>
            </a:r>
            <a:endParaRPr/>
          </a:p>
        </p:txBody>
      </p:sp>
      <p:sp>
        <p:nvSpPr>
          <p:cNvPr id="301" name="Google Shape;301;p30"/>
          <p:cNvSpPr txBox="1"/>
          <p:nvPr/>
        </p:nvSpPr>
        <p:spPr>
          <a:xfrm>
            <a:off x="3652837" y="3416796"/>
            <a:ext cx="2082291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2. ツール (Tooling)</a:t>
            </a:r>
            <a:endParaRPr/>
          </a:p>
        </p:txBody>
      </p:sp>
      <p:sp>
        <p:nvSpPr>
          <p:cNvPr id="302" name="Google Shape;302;p30"/>
          <p:cNvSpPr txBox="1"/>
          <p:nvPr/>
        </p:nvSpPr>
        <p:spPr>
          <a:xfrm>
            <a:off x="3652837" y="3969246"/>
            <a:ext cx="2052637" cy="77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AIを含む最新のテストツールを選定・導入・最適化し、ガイドラインを作成する。</a:t>
            </a:r>
            <a:endParaRPr/>
          </a:p>
        </p:txBody>
      </p:sp>
      <p:sp>
        <p:nvSpPr>
          <p:cNvPr id="303" name="Google Shape;303;p30"/>
          <p:cNvSpPr txBox="1"/>
          <p:nvPr/>
        </p:nvSpPr>
        <p:spPr>
          <a:xfrm>
            <a:off x="6486525" y="3416796"/>
            <a:ext cx="175381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3. データ (Data)</a:t>
            </a:r>
            <a:endParaRPr/>
          </a:p>
        </p:txBody>
      </p:sp>
      <p:sp>
        <p:nvSpPr>
          <p:cNvPr id="304" name="Google Shape;304;p30"/>
          <p:cNvSpPr txBox="1"/>
          <p:nvPr/>
        </p:nvSpPr>
        <p:spPr>
          <a:xfrm>
            <a:off x="6486525" y="3969246"/>
            <a:ext cx="2052637" cy="77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テストデータ管理(TDM)基盤を構築し、安全なデータを即座に払い出せるようにする。</a:t>
            </a:r>
            <a:endParaRPr/>
          </a:p>
        </p:txBody>
      </p:sp>
      <p:sp>
        <p:nvSpPr>
          <p:cNvPr id="305" name="Google Shape;305;p30"/>
          <p:cNvSpPr txBox="1"/>
          <p:nvPr/>
        </p:nvSpPr>
        <p:spPr>
          <a:xfrm>
            <a:off x="9320212" y="3416796"/>
            <a:ext cx="2155269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4. プロセス (Process)</a:t>
            </a:r>
            <a:endParaRPr/>
          </a:p>
        </p:txBody>
      </p:sp>
      <p:sp>
        <p:nvSpPr>
          <p:cNvPr id="306" name="Google Shape;306;p30"/>
          <p:cNvSpPr txBox="1"/>
          <p:nvPr/>
        </p:nvSpPr>
        <p:spPr>
          <a:xfrm>
            <a:off x="9320212" y="4235946"/>
            <a:ext cx="2052637" cy="77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テストをCI/CDに統合し、品質ダッシュボードで結果を可視化・分析する。</a:t>
            </a:r>
            <a:endParaRPr/>
          </a:p>
        </p:txBody>
      </p:sp>
      <p:pic>
        <p:nvPicPr>
          <p:cNvPr descr="image.png" id="307" name="Google Shape;30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150" y="2816721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8" name="Google Shape;30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2837" y="2816721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9" name="Google Shape;30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86525" y="2816721"/>
            <a:ext cx="29646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TestOps チームの具体的業務（4つの柱）</a:t>
            </a:r>
            <a:endParaRPr/>
          </a:p>
        </p:txBody>
      </p:sp>
      <p:sp>
        <p:nvSpPr>
          <p:cNvPr id="311" name="Google Shape;311;p30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/>
          <p:nvPr/>
        </p:nvSpPr>
        <p:spPr>
          <a:xfrm>
            <a:off x="5619750" y="2291953"/>
            <a:ext cx="952500" cy="4762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2570559" y="2625328"/>
            <a:ext cx="705088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総括：未来の品質保証チーム</a:t>
            </a:r>
            <a:endParaRPr/>
          </a:p>
        </p:txBody>
      </p:sp>
      <p:sp>
        <p:nvSpPr>
          <p:cNvPr id="318" name="Google Shape;318;p31"/>
          <p:cNvSpPr txBox="1"/>
          <p:nvPr/>
        </p:nvSpPr>
        <p:spPr>
          <a:xfrm>
            <a:off x="2638573" y="3511153"/>
            <a:ext cx="6914703" cy="13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「テスト実行」の大部分はAIに代替され、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人間は「何をテストすべきか」を判断する**「品質戦略家」**と、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「どう最速で実行させるか」を整備する**「TestOpsエンジニア」**へと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高度化・専門化していく。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5503068" y="2257425"/>
            <a:ext cx="1185713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DD4BF"/>
                </a:solidFill>
                <a:latin typeface="Lato"/>
                <a:ea typeface="Lato"/>
                <a:cs typeface="Lato"/>
                <a:sym typeface="Lato"/>
              </a:rPr>
              <a:t>Section 1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80360" y="2684115"/>
            <a:ext cx="1023127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大転換：AIが代替する「第三者視点」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5619750" y="3931890"/>
            <a:ext cx="952500" cy="4762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3291780" y="4265265"/>
            <a:ext cx="560829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従来のテストチームの価値は、AIによってどう変わるのか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23" name="Google Shape;3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73" y="2116484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4" name="Google Shape;3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73" y="2901255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5" name="Google Shape;3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473" y="3686026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6" name="Google Shape;3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73" y="4470796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7" name="Google Shape;3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73" y="525556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2"/>
          <p:cNvSpPr/>
          <p:nvPr/>
        </p:nvSpPr>
        <p:spPr>
          <a:xfrm>
            <a:off x="695473" y="2742307"/>
            <a:ext cx="10800903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695473" y="3527077"/>
            <a:ext cx="10800903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695473" y="4311848"/>
            <a:ext cx="10800903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695473" y="5096619"/>
            <a:ext cx="10800903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332" name="Google Shape;3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473" y="2116484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2"/>
          <p:cNvSpPr txBox="1"/>
          <p:nvPr/>
        </p:nvSpPr>
        <p:spPr>
          <a:xfrm>
            <a:off x="1790848" y="2109936"/>
            <a:ext cx="9705528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https://i.sstatic.net/Me7mo.png</a:t>
            </a:r>
            <a:endParaRPr/>
          </a:p>
        </p:txBody>
      </p:sp>
      <p:sp>
        <p:nvSpPr>
          <p:cNvPr id="334" name="Google Shape;334;p32"/>
          <p:cNvSpPr txBox="1"/>
          <p:nvPr/>
        </p:nvSpPr>
        <p:spPr>
          <a:xfrm>
            <a:off x="1790848" y="2355651"/>
            <a:ext cx="9705528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ux.stackexchange.com</a:t>
            </a:r>
            <a:endParaRPr/>
          </a:p>
        </p:txBody>
      </p:sp>
      <p:pic>
        <p:nvPicPr>
          <p:cNvPr descr="image.png" id="335" name="Google Shape;33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473" y="290125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2"/>
          <p:cNvSpPr txBox="1"/>
          <p:nvPr/>
        </p:nvSpPr>
        <p:spPr>
          <a:xfrm>
            <a:off x="1790848" y="2894707"/>
            <a:ext cx="9705528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https://www.ibm.com/adobe/dynamicmedia/deliver/dm-aid--cd2be1be-0d7f-4bd1-8b08-98842dfb507b/202405-lnordeman-think-act-concert-2427.jpg?preferwebp=true&amp;width=320</a:t>
            </a: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1790848" y="3140422"/>
            <a:ext cx="9705528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www.ibm.com</a:t>
            </a:r>
            <a:endParaRPr/>
          </a:p>
        </p:txBody>
      </p:sp>
      <p:pic>
        <p:nvPicPr>
          <p:cNvPr descr="image.png" id="338" name="Google Shape;33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5473" y="368602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2"/>
          <p:cNvSpPr txBox="1"/>
          <p:nvPr/>
        </p:nvSpPr>
        <p:spPr>
          <a:xfrm>
            <a:off x="1790848" y="3679477"/>
            <a:ext cx="9705528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https://unfocussed.com/cdn/shop/articles/The_Science_of_Visual_Hierarchy_in_Graphic_Design.png?crop=center&amp;format=jpg&amp;height=1200&amp;v=1734760876&amp;width=2400</a:t>
            </a:r>
            <a:endParaRPr/>
          </a:p>
        </p:txBody>
      </p:sp>
      <p:sp>
        <p:nvSpPr>
          <p:cNvPr id="340" name="Google Shape;340;p32"/>
          <p:cNvSpPr txBox="1"/>
          <p:nvPr/>
        </p:nvSpPr>
        <p:spPr>
          <a:xfrm>
            <a:off x="1790848" y="3925192"/>
            <a:ext cx="9705528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unfocussed.com</a:t>
            </a:r>
            <a:endParaRPr/>
          </a:p>
        </p:txBody>
      </p:sp>
      <p:pic>
        <p:nvPicPr>
          <p:cNvPr descr="image.png" id="341" name="Google Shape;341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5473" y="447079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2"/>
          <p:cNvSpPr txBox="1"/>
          <p:nvPr/>
        </p:nvSpPr>
        <p:spPr>
          <a:xfrm>
            <a:off x="1790848" y="4464248"/>
            <a:ext cx="9705528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https://mymythos.org/wp-content/uploads/2025/08/The-Detective-Archetype-Featured-1024x572.webp</a:t>
            </a:r>
            <a:endParaRPr/>
          </a:p>
        </p:txBody>
      </p:sp>
      <p:sp>
        <p:nvSpPr>
          <p:cNvPr id="343" name="Google Shape;343;p32"/>
          <p:cNvSpPr txBox="1"/>
          <p:nvPr/>
        </p:nvSpPr>
        <p:spPr>
          <a:xfrm>
            <a:off x="1790848" y="4709963"/>
            <a:ext cx="9705528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mymythos.org</a:t>
            </a:r>
            <a:endParaRPr/>
          </a:p>
        </p:txBody>
      </p:sp>
      <p:pic>
        <p:nvPicPr>
          <p:cNvPr descr="image.png" id="344" name="Google Shape;344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5473" y="525556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2"/>
          <p:cNvSpPr txBox="1"/>
          <p:nvPr/>
        </p:nvSpPr>
        <p:spPr>
          <a:xfrm>
            <a:off x="1790848" y="5249019"/>
            <a:ext cx="9705528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https://img.freepik.com/premium-photo/abstract-background-futuristic-digital-technology-neural-network-ai-generated_76080-26952.jpg</a:t>
            </a:r>
            <a:endParaRPr/>
          </a:p>
        </p:txBody>
      </p:sp>
      <p:sp>
        <p:nvSpPr>
          <p:cNvPr id="346" name="Google Shape;346;p32"/>
          <p:cNvSpPr txBox="1"/>
          <p:nvPr/>
        </p:nvSpPr>
        <p:spPr>
          <a:xfrm>
            <a:off x="1790848" y="5494734"/>
            <a:ext cx="9705528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www.freepik.com</a:t>
            </a:r>
            <a:endParaRPr/>
          </a:p>
        </p:txBody>
      </p:sp>
      <p:sp>
        <p:nvSpPr>
          <p:cNvPr id="347" name="Google Shape;347;p32"/>
          <p:cNvSpPr txBox="1"/>
          <p:nvPr/>
        </p:nvSpPr>
        <p:spPr>
          <a:xfrm>
            <a:off x="571500" y="571500"/>
            <a:ext cx="1160145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Image Sources</a:t>
            </a:r>
            <a:endParaRPr/>
          </a:p>
        </p:txBody>
      </p:sp>
      <p:sp>
        <p:nvSpPr>
          <p:cNvPr id="348" name="Google Shape;348;p32"/>
          <p:cNvSpPr/>
          <p:nvPr/>
        </p:nvSpPr>
        <p:spPr>
          <a:xfrm>
            <a:off x="571500" y="114300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571500" y="1962150"/>
            <a:ext cx="5550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開発者の視点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571500" y="257175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コードベースに誘導され、「コードの通りに」動作しているかを確認する視点になりがち。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571500" y="3467100"/>
            <a:ext cx="5550693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テスターの視点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571500" y="4076700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コードを知らない「第三者の視点」で、インプットに対する「アウトプットが正しいか」を判断する（ブラックボックステスト）。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571500" y="518160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→ この「第三者の視点」こそが、テストチームの最大の存在意義だった。</a:t>
            </a:r>
            <a:endParaRPr/>
          </a:p>
        </p:txBody>
      </p:sp>
      <p:pic>
        <p:nvPicPr>
          <p:cNvPr descr="image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5" y="19621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従来の棲み分け：開発者 vs テスター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664321"/>
            <a:ext cx="3492549" cy="2615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799" y="2664321"/>
            <a:ext cx="3492549" cy="2615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8099" y="2664321"/>
            <a:ext cx="3492549" cy="2615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819150" y="3550146"/>
            <a:ext cx="193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第三者視点の模倣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819150" y="4102596"/>
            <a:ext cx="2997249" cy="77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AIは「コードを知らない」第三者として、要件定義から膨大なテストケースを生成し、ユーザー視点を模倣できる。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4597449" y="3550146"/>
            <a:ext cx="12101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効率と速度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4597449" y="4102596"/>
            <a:ext cx="2997249" cy="77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人間が数日かかるテストを数十分で完了させる。24時間365日、疲れを知らずにテストを実行可能。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8375749" y="3550146"/>
            <a:ext cx="1450181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品質の均一性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8375749" y="4102596"/>
            <a:ext cx="2997249" cy="77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人間の「その時の気分」によるムラがない。自律的に、均一的な品質で広範なテストを実行できる。</a:t>
            </a:r>
            <a:endParaRPr/>
          </a:p>
        </p:txBody>
      </p:sp>
      <p:pic>
        <p:nvPicPr>
          <p:cNvPr descr="image.png" id="121" name="Google Shape;12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" y="2950071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7449" y="2950071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75749" y="2950071"/>
            <a:ext cx="29646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挑戦者：生成AIの登場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571500" y="2867025"/>
            <a:ext cx="5286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縮小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571500" y="4010025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チームは「ほんの一握り」へ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6334125" y="2867025"/>
            <a:ext cx="5550693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何が代替されるのか？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6334125" y="34766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AIは、従来のテストチームが担っていた「テスト実行」と「テストケース設計」の大部分を代替する能力を持つ。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334125" y="42767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これにより、テスト実行を主業務としていたチームの大幅な縮小は避けられない。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避けられないインパクト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5503068" y="2257425"/>
            <a:ext cx="1185713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DD4BF"/>
                </a:solidFill>
                <a:latin typeface="Lato"/>
                <a:ea typeface="Lato"/>
                <a:cs typeface="Lato"/>
                <a:sym typeface="Lato"/>
              </a:rPr>
              <a:t>Section 2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2780585" y="2684115"/>
            <a:ext cx="663082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「実行」から「戦略」へ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619750" y="3931890"/>
            <a:ext cx="952500" cy="4762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914626" y="4265265"/>
            <a:ext cx="4362747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AIの「認知的限界」を補う、新たな3つの役割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2305050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6334125" y="2562225"/>
            <a:ext cx="5550693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AI vs 人間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6334125" y="3171825"/>
            <a:ext cx="52863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AIは「仕様通りか」は完璧に判断できる。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しかし、「この仕様で本当にユーザーは満足か？」というUX（ユーザー体験）や、製品の「ビジネス価値」は判断できない。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6334125" y="45815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→ この最終的な「価値」を判断するのが、人間の新たな中核業務となる。</a:t>
            </a:r>
            <a:endParaRPr/>
          </a:p>
        </p:txBody>
      </p:sp>
      <p:pic>
        <p:nvPicPr>
          <p:cNvPr descr="image.png"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5912" y="2343150"/>
            <a:ext cx="32575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新役割①：品質の「価値」判断 (QAストラテジスト)</a:t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571500" y="2066925"/>
            <a:ext cx="5550693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AIの「司令官」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571500" y="26765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AIは強力な兵士だが、どの戦場（＝リスクの高い箇所）にリソースを集中させるべきか判断できない。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571500" y="34766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リスク分析に基づき、AIに「何を」「どう」テストさせるか指示する「司令官」が必要となる。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571500" y="42767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→ いわば、テストのための「プロンプトエンジニア」である。</a:t>
            </a:r>
            <a:endParaRPr/>
          </a:p>
        </p:txBody>
      </p:sp>
      <p:pic>
        <p:nvPicPr>
          <p:cNvPr descr="image.png"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5" y="2066925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新役割②：AIテストの「戦略家」 (AIコマンダー)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827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571500" y="2066925"/>
            <a:ext cx="5550693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DD4BF"/>
                </a:solidFill>
                <a:latin typeface="Poppins"/>
                <a:ea typeface="Poppins"/>
                <a:cs typeface="Poppins"/>
                <a:sym typeface="Poppins"/>
              </a:rPr>
              <a:t>人間の「勘」と「直感」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571500" y="2676525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AIは学習データに基づいたパターン化されたテストは得意だが、人間の「なんとなく、ここが怪しい」という「勘」は持たない。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571500" y="37814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→ 前例のない複雑な不具合や、システムの隙間を突く高度な「探索的テスト」は、依然として人間の領域である。</a:t>
            </a:r>
            <a:endParaRPr/>
          </a:p>
        </p:txBody>
      </p:sp>
      <p:pic>
        <p:nvPicPr>
          <p:cNvPr descr="image.png"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5" y="2066925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571500" y="57150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AFB"/>
                </a:solidFill>
                <a:latin typeface="Poppins"/>
                <a:ea typeface="Poppins"/>
                <a:cs typeface="Poppins"/>
                <a:sym typeface="Poppins"/>
              </a:rPr>
              <a:t>新役割③：高度な「探索的テスト」 (上級テスター)</a:t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571500" y="1238250"/>
            <a:ext cx="11049000" cy="381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