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embeddedFontLst>
    <p:embeddedFont>
      <p:font typeface="Poppins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6.xml"/><Relationship Id="rId22" Type="http://schemas.openxmlformats.org/officeDocument/2006/relationships/font" Target="fonts/Lato-boldItalic.fntdata"/><Relationship Id="rId10" Type="http://schemas.openxmlformats.org/officeDocument/2006/relationships/slide" Target="slides/slide5.xml"/><Relationship Id="rId21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oppins-regular.fntdata"/><Relationship Id="rId14" Type="http://schemas.openxmlformats.org/officeDocument/2006/relationships/slide" Target="slides/slide9.xml"/><Relationship Id="rId17" Type="http://schemas.openxmlformats.org/officeDocument/2006/relationships/font" Target="fonts/Poppins-italic.fntdata"/><Relationship Id="rId16" Type="http://schemas.openxmlformats.org/officeDocument/2006/relationships/font" Target="fonts/Poppin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regular.fntdata"/><Relationship Id="rId6" Type="http://schemas.openxmlformats.org/officeDocument/2006/relationships/slide" Target="slides/slide1.xml"/><Relationship Id="rId18" Type="http://schemas.openxmlformats.org/officeDocument/2006/relationships/font" Target="fonts/Poppin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1.png"/><Relationship Id="rId5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10.png"/><Relationship Id="rId5" Type="http://schemas.openxmlformats.org/officeDocument/2006/relationships/image" Target="../media/image13.png"/><Relationship Id="rId6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18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9.png"/><Relationship Id="rId5" Type="http://schemas.openxmlformats.org/officeDocument/2006/relationships/image" Target="../media/image3.png"/><Relationship Id="rId6" Type="http://schemas.openxmlformats.org/officeDocument/2006/relationships/image" Target="../media/image25.png"/><Relationship Id="rId7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9.png"/><Relationship Id="rId5" Type="http://schemas.openxmlformats.org/officeDocument/2006/relationships/image" Target="../media/image3.png"/><Relationship Id="rId6" Type="http://schemas.openxmlformats.org/officeDocument/2006/relationships/image" Target="../media/image22.png"/><Relationship Id="rId7" Type="http://schemas.openxmlformats.org/officeDocument/2006/relationships/image" Target="../media/image2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16.png"/><Relationship Id="rId5" Type="http://schemas.openxmlformats.org/officeDocument/2006/relationships/image" Target="../media/image20.png"/><Relationship Id="rId6" Type="http://schemas.openxmlformats.org/officeDocument/2006/relationships/image" Target="../media/image17.png"/><Relationship Id="rId7" Type="http://schemas.openxmlformats.org/officeDocument/2006/relationships/image" Target="../media/image2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6.png"/><Relationship Id="rId4" Type="http://schemas.openxmlformats.org/officeDocument/2006/relationships/image" Target="../media/image19.png"/><Relationship Id="rId5" Type="http://schemas.openxmlformats.org/officeDocument/2006/relationships/image" Target="../media/image27.png"/><Relationship Id="rId6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2265521" y="2251769"/>
            <a:ext cx="7660957" cy="15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生成AIはテストチームの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48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 存在意義をどう変えるか？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2447925" y="4026991"/>
            <a:ext cx="7296150" cy="3885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475569"/>
                </a:solidFill>
                <a:latin typeface="Lato"/>
                <a:ea typeface="Lato"/>
                <a:cs typeface="Lato"/>
                <a:sym typeface="Lato"/>
              </a:rPr>
              <a:t>「実行者」から「戦略家」へ。AI時代の品質保証（QA）の未来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1" name="Google Shape;9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2" name="Google Shape;9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451794"/>
            <a:ext cx="5286375" cy="298311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3" name="Google Shape;93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451794"/>
            <a:ext cx="5286375" cy="298311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/>
          <p:nvPr/>
        </p:nvSpPr>
        <p:spPr>
          <a:xfrm>
            <a:off x="962025" y="2842319"/>
            <a:ext cx="2230278" cy="438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開発チームの視点</a:t>
            </a:r>
            <a:endParaRPr/>
          </a:p>
        </p:txBody>
      </p:sp>
      <p:sp>
        <p:nvSpPr>
          <p:cNvPr id="95" name="Google Shape;95;p14"/>
          <p:cNvSpPr/>
          <p:nvPr/>
        </p:nvSpPr>
        <p:spPr>
          <a:xfrm>
            <a:off x="962025" y="3356669"/>
            <a:ext cx="2124075" cy="1905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6724650" y="2842319"/>
            <a:ext cx="2510313" cy="438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テストチームの視点</a:t>
            </a:r>
            <a:endParaRPr/>
          </a:p>
        </p:txBody>
      </p:sp>
      <p:sp>
        <p:nvSpPr>
          <p:cNvPr id="97" name="Google Shape;97;p14"/>
          <p:cNvSpPr/>
          <p:nvPr/>
        </p:nvSpPr>
        <p:spPr>
          <a:xfrm>
            <a:off x="6724650" y="3356669"/>
            <a:ext cx="2390775" cy="1905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4"/>
          <p:cNvSpPr txBox="1"/>
          <p:nvPr/>
        </p:nvSpPr>
        <p:spPr>
          <a:xfrm>
            <a:off x="962025" y="3661469"/>
            <a:ext cx="4505325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無意識にコードベース（How）に思考が誘導される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962025" y="4031009"/>
            <a:ext cx="45054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「</a:t>
            </a:r>
            <a:r>
              <a:rPr b="1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コード（仕様）通りに動くか</a:t>
            </a: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」の確認が中心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962025" y="4400550"/>
            <a:ext cx="450532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（アウトプットが「正しいか」の視点が欠ける時がある）</a:t>
            </a:r>
            <a:endParaRPr/>
          </a:p>
        </p:txBody>
      </p:sp>
      <p:sp>
        <p:nvSpPr>
          <p:cNvPr id="101" name="Google Shape;101;p14"/>
          <p:cNvSpPr txBox="1"/>
          <p:nvPr/>
        </p:nvSpPr>
        <p:spPr>
          <a:xfrm>
            <a:off x="6724650" y="3661469"/>
            <a:ext cx="4505325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第三者・ユーザー視点（コードを知らない強み）</a:t>
            </a:r>
            <a:endParaRPr/>
          </a:p>
        </p:txBody>
      </p:sp>
      <p:sp>
        <p:nvSpPr>
          <p:cNvPr id="102" name="Google Shape;102;p14"/>
          <p:cNvSpPr txBox="1"/>
          <p:nvPr/>
        </p:nvSpPr>
        <p:spPr>
          <a:xfrm>
            <a:off x="6724650" y="4668109"/>
            <a:ext cx="45054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「インプットに対しアウトプットが</a:t>
            </a:r>
            <a:r>
              <a:rPr b="1" lang="en-US" sz="135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正当</a:t>
            </a:r>
            <a:r>
              <a:rPr b="1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か</a:t>
            </a: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」を判断</a:t>
            </a:r>
            <a:endParaRPr/>
          </a:p>
        </p:txBody>
      </p:sp>
      <p:sp>
        <p:nvSpPr>
          <p:cNvPr id="103" name="Google Shape;103;p14"/>
          <p:cNvSpPr txBox="1"/>
          <p:nvPr/>
        </p:nvSpPr>
        <p:spPr>
          <a:xfrm>
            <a:off x="6724650" y="5026190"/>
            <a:ext cx="4505400" cy="2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ブラックボックステストによる本質的な品質の担保</a:t>
            </a:r>
            <a:endParaRPr/>
          </a:p>
        </p:txBody>
      </p:sp>
      <p:sp>
        <p:nvSpPr>
          <p:cNvPr id="104" name="Google Shape;104;p14"/>
          <p:cNvSpPr txBox="1"/>
          <p:nvPr/>
        </p:nvSpPr>
        <p:spPr>
          <a:xfrm>
            <a:off x="571500" y="571500"/>
            <a:ext cx="1160145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現状の課題（なぜテストチームが必要だったか）</a:t>
            </a:r>
            <a:endParaRPr/>
          </a:p>
        </p:txBody>
      </p:sp>
      <p:sp>
        <p:nvSpPr>
          <p:cNvPr id="105" name="Google Shape;105;p14"/>
          <p:cNvSpPr txBox="1"/>
          <p:nvPr/>
        </p:nvSpPr>
        <p:spPr>
          <a:xfrm>
            <a:off x="6910833" y="3977609"/>
            <a:ext cx="4505400" cy="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</a:t>
            </a:r>
            <a:r>
              <a:rPr lang="en-US" sz="135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（イメージ）自分で作成した文章の「誤字脱字」「論理崩壊」を見つけられないのに、他人のは容易に指摘できる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0" name="Google Shape;11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1" name="Google Shape;111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34125" y="1400175"/>
            <a:ext cx="5286375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 txBox="1"/>
          <p:nvPr/>
        </p:nvSpPr>
        <p:spPr>
          <a:xfrm>
            <a:off x="571500" y="1400175"/>
            <a:ext cx="5550693" cy="4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問い:</a:t>
            </a:r>
            <a:endParaRPr/>
          </a:p>
        </p:txBody>
      </p:sp>
      <p:sp>
        <p:nvSpPr>
          <p:cNvPr id="113" name="Google Shape;113;p15"/>
          <p:cNvSpPr txBox="1"/>
          <p:nvPr/>
        </p:nvSpPr>
        <p:spPr>
          <a:xfrm>
            <a:off x="571500" y="3590925"/>
            <a:ext cx="5550693" cy="4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仮説:</a:t>
            </a:r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571500" y="5133975"/>
            <a:ext cx="5550693" cy="4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結果の予測:</a:t>
            </a:r>
            <a:endParaRPr/>
          </a:p>
        </p:txBody>
      </p:sp>
      <p:sp>
        <p:nvSpPr>
          <p:cNvPr id="115" name="Google Shape;115;p15"/>
          <p:cNvSpPr txBox="1"/>
          <p:nvPr/>
        </p:nvSpPr>
        <p:spPr>
          <a:xfrm>
            <a:off x="619125" y="1962150"/>
            <a:ext cx="2381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❓</a:t>
            </a:r>
            <a:endParaRPr/>
          </a:p>
        </p:txBody>
      </p:sp>
      <p:sp>
        <p:nvSpPr>
          <p:cNvPr id="116" name="Google Shape;116;p15"/>
          <p:cNvSpPr txBox="1"/>
          <p:nvPr/>
        </p:nvSpPr>
        <p:spPr>
          <a:xfrm>
            <a:off x="857250" y="1962150"/>
            <a:ext cx="5000625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38125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手動テストチームがAIでテストを始めたら、「自動テストチーム」は不要か？</a:t>
            </a:r>
            <a:endParaRPr/>
          </a:p>
        </p:txBody>
      </p:sp>
      <p:sp>
        <p:nvSpPr>
          <p:cNvPr id="117" name="Google Shape;117;p15"/>
          <p:cNvSpPr txBox="1"/>
          <p:nvPr/>
        </p:nvSpPr>
        <p:spPr>
          <a:xfrm>
            <a:off x="619125" y="2752725"/>
            <a:ext cx="2381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❓</a:t>
            </a:r>
            <a:endParaRPr/>
          </a:p>
        </p:txBody>
      </p:sp>
      <p:sp>
        <p:nvSpPr>
          <p:cNvPr id="118" name="Google Shape;118;p15"/>
          <p:cNvSpPr txBox="1"/>
          <p:nvPr/>
        </p:nvSpPr>
        <p:spPr>
          <a:xfrm>
            <a:off x="857250" y="2752725"/>
            <a:ext cx="5000625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38125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開発チームがAIでテストを始めたら、「テストチーム」は不要か？</a:t>
            </a:r>
            <a:endParaRPr/>
          </a:p>
        </p:txBody>
      </p:sp>
      <p:sp>
        <p:nvSpPr>
          <p:cNvPr id="119" name="Google Shape;119;p15"/>
          <p:cNvSpPr txBox="1"/>
          <p:nvPr/>
        </p:nvSpPr>
        <p:spPr>
          <a:xfrm>
            <a:off x="619125" y="4152900"/>
            <a:ext cx="2381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🤖</a:t>
            </a:r>
            <a:endParaRPr/>
          </a:p>
        </p:txBody>
      </p:sp>
      <p:sp>
        <p:nvSpPr>
          <p:cNvPr id="120" name="Google Shape;120;p15"/>
          <p:cNvSpPr txBox="1"/>
          <p:nvPr/>
        </p:nvSpPr>
        <p:spPr>
          <a:xfrm>
            <a:off x="857250" y="4152900"/>
            <a:ext cx="50006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38125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AIがテストコード生成やツール操作を代替する。</a:t>
            </a:r>
            <a:endParaRPr/>
          </a:p>
        </p:txBody>
      </p:sp>
      <p:sp>
        <p:nvSpPr>
          <p:cNvPr id="121" name="Google Shape;121;p15"/>
          <p:cNvSpPr txBox="1"/>
          <p:nvPr/>
        </p:nvSpPr>
        <p:spPr>
          <a:xfrm>
            <a:off x="619125" y="4619625"/>
            <a:ext cx="2381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🤖</a:t>
            </a:r>
            <a:endParaRPr/>
          </a:p>
        </p:txBody>
      </p:sp>
      <p:sp>
        <p:nvSpPr>
          <p:cNvPr id="122" name="Google Shape;122;p15"/>
          <p:cNvSpPr txBox="1"/>
          <p:nvPr/>
        </p:nvSpPr>
        <p:spPr>
          <a:xfrm>
            <a:off x="857250" y="4619625"/>
            <a:ext cx="50006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38125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「物理的な操作」もロボットで代替可能になる。</a:t>
            </a:r>
            <a:endParaRPr/>
          </a:p>
        </p:txBody>
      </p:sp>
      <p:sp>
        <p:nvSpPr>
          <p:cNvPr id="123" name="Google Shape;123;p15"/>
          <p:cNvSpPr txBox="1"/>
          <p:nvPr/>
        </p:nvSpPr>
        <p:spPr>
          <a:xfrm>
            <a:off x="619125" y="5695950"/>
            <a:ext cx="2381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📉</a:t>
            </a:r>
            <a:endParaRPr/>
          </a:p>
        </p:txBody>
      </p:sp>
      <p:sp>
        <p:nvSpPr>
          <p:cNvPr id="124" name="Google Shape;124;p15"/>
          <p:cNvSpPr txBox="1"/>
          <p:nvPr/>
        </p:nvSpPr>
        <p:spPr>
          <a:xfrm>
            <a:off x="857250" y="5695950"/>
            <a:ext cx="5000700" cy="101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238125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従来の「テスト実行」部隊としてのチームは「縮小」または「ほんの一握り」になる。</a:t>
            </a:r>
            <a:r>
              <a:rPr lang="en-US" sz="1500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（例：　ロボット代行で不可能な操作）</a:t>
            </a:r>
            <a:endParaRPr sz="1500">
              <a:solidFill>
                <a:srgbClr val="334155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descr="image.png" id="125" name="Google Shape;125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43650" y="1409700"/>
            <a:ext cx="5267325" cy="379095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5"/>
          <p:cNvSpPr txBox="1"/>
          <p:nvPr/>
        </p:nvSpPr>
        <p:spPr>
          <a:xfrm>
            <a:off x="571500" y="371475"/>
            <a:ext cx="1160145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論点1. 生成AIによる「実行」の自動化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31" name="Google Shape;131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2" name="Google Shape;132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47812" y="2276475"/>
            <a:ext cx="3333750" cy="3333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3" name="Google Shape;133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667000"/>
            <a:ext cx="5286375" cy="309562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6"/>
          <p:cNvSpPr txBox="1"/>
          <p:nvPr/>
        </p:nvSpPr>
        <p:spPr>
          <a:xfrm>
            <a:off x="6334125" y="1095375"/>
            <a:ext cx="5550693" cy="5429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700" u="none" cap="none" strike="noStrike">
                <a:solidFill>
                  <a:srgbClr val="10B981"/>
                </a:solidFill>
                <a:latin typeface="Poppins"/>
                <a:ea typeface="Poppins"/>
                <a:cs typeface="Poppins"/>
                <a:sym typeface="Poppins"/>
              </a:rPr>
              <a:t>答え: 必要である。</a:t>
            </a:r>
            <a:endParaRPr/>
          </a:p>
        </p:txBody>
      </p:sp>
      <p:sp>
        <p:nvSpPr>
          <p:cNvPr id="135" name="Google Shape;135;p16"/>
          <p:cNvSpPr txBox="1"/>
          <p:nvPr/>
        </p:nvSpPr>
        <p:spPr>
          <a:xfrm>
            <a:off x="6334125" y="1828800"/>
            <a:ext cx="5286375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理由:</a:t>
            </a: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AIは「指示（プロンプト）を与える人間」の視点に強く依存する。</a:t>
            </a:r>
            <a:endParaRPr/>
          </a:p>
        </p:txBody>
      </p:sp>
      <p:sp>
        <p:nvSpPr>
          <p:cNvPr id="136" name="Google Shape;136;p16"/>
          <p:cNvSpPr txBox="1"/>
          <p:nvPr/>
        </p:nvSpPr>
        <p:spPr>
          <a:xfrm>
            <a:off x="6334125" y="5953125"/>
            <a:ext cx="5286375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1E3A8A"/>
                </a:solidFill>
                <a:latin typeface="Lato"/>
                <a:ea typeface="Lato"/>
                <a:cs typeface="Lato"/>
                <a:sym typeface="Lato"/>
              </a:rPr>
              <a:t>AIを使っても、開発者の「認知バイアス」を排除することはできない。</a:t>
            </a:r>
            <a:endParaRPr/>
          </a:p>
        </p:txBody>
      </p:sp>
      <p:pic>
        <p:nvPicPr>
          <p:cNvPr descr="image.png" id="137" name="Google Shape;137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557337" y="2286000"/>
            <a:ext cx="3314700" cy="331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6"/>
          <p:cNvSpPr txBox="1"/>
          <p:nvPr/>
        </p:nvSpPr>
        <p:spPr>
          <a:xfrm>
            <a:off x="6524625" y="3048000"/>
            <a:ext cx="4905375" cy="971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開発者 + AI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視点：コードベース（仕様通りか）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目的：</a:t>
            </a:r>
            <a:r>
              <a:rPr b="1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作り込みの品質</a:t>
            </a: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（Defect）の担保</a:t>
            </a:r>
            <a:endParaRPr/>
          </a:p>
        </p:txBody>
      </p:sp>
      <p:sp>
        <p:nvSpPr>
          <p:cNvPr id="139" name="Google Shape;139;p16"/>
          <p:cNvSpPr txBox="1"/>
          <p:nvPr/>
        </p:nvSpPr>
        <p:spPr>
          <a:xfrm>
            <a:off x="6524625" y="4410075"/>
            <a:ext cx="4905375" cy="9715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1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テスター + AI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視点：ユーザーベース（期待通りか）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目的：</a:t>
            </a:r>
            <a:r>
              <a:rPr b="1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設計や仕様の妥当性</a:t>
            </a: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（Design）の担保</a:t>
            </a:r>
            <a:endParaRPr/>
          </a:p>
        </p:txBody>
      </p:sp>
      <p:sp>
        <p:nvSpPr>
          <p:cNvPr id="140" name="Google Shape;140;p16"/>
          <p:cNvSpPr txBox="1"/>
          <p:nvPr/>
        </p:nvSpPr>
        <p:spPr>
          <a:xfrm>
            <a:off x="571500" y="66675"/>
            <a:ext cx="1160145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論点2. それでも「第三者の視点」は必要か？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45" name="Google Shape;14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6" name="Google Shape;146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94201" y="3154858"/>
            <a:ext cx="5626298" cy="186273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7" name="Google Shape;147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00" y="2152650"/>
            <a:ext cx="2473225" cy="35812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8" name="Google Shape;148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3520975" y="2152650"/>
            <a:ext cx="2473225" cy="3581251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7"/>
          <p:cNvSpPr txBox="1"/>
          <p:nvPr/>
        </p:nvSpPr>
        <p:spPr>
          <a:xfrm>
            <a:off x="6194226" y="3354883"/>
            <a:ext cx="52263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「作業（工数）」は縮小するが、「存在意義（価値）」は高まる。</a:t>
            </a:r>
            <a:b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チームは「バグを見つける作業者」から </a:t>
            </a:r>
            <a:r>
              <a:rPr b="1" i="0" lang="en-US" sz="1650" u="none" cap="none" strike="noStrike">
                <a:solidFill>
                  <a:srgbClr val="1E3A8A"/>
                </a:solidFill>
                <a:latin typeface="Lato"/>
                <a:ea typeface="Lato"/>
                <a:cs typeface="Lato"/>
                <a:sym typeface="Lato"/>
              </a:rPr>
              <a:t>「品質戦略家」</a:t>
            </a:r>
            <a:r>
              <a:rPr b="0" i="0" lang="en-US" sz="16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へと変わる。</a:t>
            </a:r>
            <a:endParaRPr/>
          </a:p>
        </p:txBody>
      </p:sp>
      <p:sp>
        <p:nvSpPr>
          <p:cNvPr id="150" name="Google Shape;150;p17"/>
          <p:cNvSpPr txBox="1"/>
          <p:nvPr/>
        </p:nvSpPr>
        <p:spPr>
          <a:xfrm>
            <a:off x="962025" y="2543175"/>
            <a:ext cx="1776784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DC2626"/>
                </a:solidFill>
                <a:latin typeface="Poppins"/>
                <a:ea typeface="Poppins"/>
                <a:cs typeface="Poppins"/>
                <a:sym typeface="Poppins"/>
              </a:rPr>
              <a:t>「縮小」されるもの 📉</a:t>
            </a:r>
            <a:endParaRPr/>
          </a:p>
        </p:txBody>
      </p:sp>
      <p:sp>
        <p:nvSpPr>
          <p:cNvPr id="151" name="Google Shape;151;p17"/>
          <p:cNvSpPr/>
          <p:nvPr/>
        </p:nvSpPr>
        <p:spPr>
          <a:xfrm>
            <a:off x="962025" y="3476625"/>
            <a:ext cx="1692175" cy="19050"/>
          </a:xfrm>
          <a:prstGeom prst="rect">
            <a:avLst/>
          </a:prstGeom>
          <a:solidFill>
            <a:srgbClr val="FCA5A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7"/>
          <p:cNvSpPr txBox="1"/>
          <p:nvPr/>
        </p:nvSpPr>
        <p:spPr>
          <a:xfrm>
            <a:off x="3911500" y="2543175"/>
            <a:ext cx="1776784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00" u="none" cap="none" strike="noStrike">
                <a:solidFill>
                  <a:srgbClr val="166534"/>
                </a:solidFill>
                <a:latin typeface="Poppins"/>
                <a:ea typeface="Poppins"/>
                <a:cs typeface="Poppins"/>
                <a:sym typeface="Poppins"/>
              </a:rPr>
              <a:t>「進化」するもの 🚀</a:t>
            </a:r>
            <a:endParaRPr/>
          </a:p>
        </p:txBody>
      </p:sp>
      <p:sp>
        <p:nvSpPr>
          <p:cNvPr id="153" name="Google Shape;153;p17"/>
          <p:cNvSpPr/>
          <p:nvPr/>
        </p:nvSpPr>
        <p:spPr>
          <a:xfrm>
            <a:off x="3911500" y="3476625"/>
            <a:ext cx="1692175" cy="19050"/>
          </a:xfrm>
          <a:prstGeom prst="rect">
            <a:avLst/>
          </a:prstGeom>
          <a:solidFill>
            <a:srgbClr val="86EFA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7"/>
          <p:cNvSpPr txBox="1"/>
          <p:nvPr/>
        </p:nvSpPr>
        <p:spPr>
          <a:xfrm>
            <a:off x="962025" y="3781425"/>
            <a:ext cx="169217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テストの「実行」に関わる作業・工数</a:t>
            </a:r>
            <a:endParaRPr/>
          </a:p>
        </p:txBody>
      </p:sp>
      <p:sp>
        <p:nvSpPr>
          <p:cNvPr id="155" name="Google Shape;155;p17"/>
          <p:cNvSpPr txBox="1"/>
          <p:nvPr/>
        </p:nvSpPr>
        <p:spPr>
          <a:xfrm>
            <a:off x="962025" y="4425255"/>
            <a:ext cx="1692175" cy="8228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従来の「テスター（作業者）」としての役割</a:t>
            </a:r>
            <a:endParaRPr/>
          </a:p>
        </p:txBody>
      </p:sp>
      <p:sp>
        <p:nvSpPr>
          <p:cNvPr id="156" name="Google Shape;156;p17"/>
          <p:cNvSpPr txBox="1"/>
          <p:nvPr/>
        </p:nvSpPr>
        <p:spPr>
          <a:xfrm>
            <a:off x="3911500" y="3781425"/>
            <a:ext cx="169217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「品質保証（QA）」という機能・価値</a:t>
            </a:r>
            <a:endParaRPr/>
          </a:p>
        </p:txBody>
      </p:sp>
      <p:sp>
        <p:nvSpPr>
          <p:cNvPr id="157" name="Google Shape;157;p17"/>
          <p:cNvSpPr txBox="1"/>
          <p:nvPr/>
        </p:nvSpPr>
        <p:spPr>
          <a:xfrm>
            <a:off x="3911500" y="4425255"/>
            <a:ext cx="1692175" cy="8228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「第三者の視点」を持つ専門家としての役割</a:t>
            </a:r>
            <a:endParaRPr/>
          </a:p>
        </p:txBody>
      </p:sp>
      <p:sp>
        <p:nvSpPr>
          <p:cNvPr id="158" name="Google Shape;158;p17"/>
          <p:cNvSpPr txBox="1"/>
          <p:nvPr/>
        </p:nvSpPr>
        <p:spPr>
          <a:xfrm>
            <a:off x="571500" y="571500"/>
            <a:ext cx="1160145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結論：チームは「解散」ではなく「進化」する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63" name="Google Shape;16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4" name="Google Shape;164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361307"/>
            <a:ext cx="5286375" cy="3164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65" name="Google Shape;165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361307"/>
            <a:ext cx="5286375" cy="3164085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18"/>
          <p:cNvSpPr txBox="1"/>
          <p:nvPr/>
        </p:nvSpPr>
        <p:spPr>
          <a:xfrm>
            <a:off x="962025" y="3332857"/>
            <a:ext cx="45053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（戦略家）</a:t>
            </a:r>
            <a:endParaRPr/>
          </a:p>
        </p:txBody>
      </p:sp>
      <p:sp>
        <p:nvSpPr>
          <p:cNvPr id="167" name="Google Shape;167;p18"/>
          <p:cNvSpPr txBox="1"/>
          <p:nvPr/>
        </p:nvSpPr>
        <p:spPr>
          <a:xfrm>
            <a:off x="6724650" y="3332857"/>
            <a:ext cx="45053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（トレーナー）</a:t>
            </a:r>
            <a:endParaRPr/>
          </a:p>
        </p:txBody>
      </p:sp>
      <p:sp>
        <p:nvSpPr>
          <p:cNvPr id="168" name="Google Shape;168;p18"/>
          <p:cNvSpPr txBox="1"/>
          <p:nvPr/>
        </p:nvSpPr>
        <p:spPr>
          <a:xfrm>
            <a:off x="1409700" y="2751832"/>
            <a:ext cx="2560320" cy="390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1. 品質ストラテジスト</a:t>
            </a:r>
            <a:endParaRPr/>
          </a:p>
        </p:txBody>
      </p:sp>
      <p:sp>
        <p:nvSpPr>
          <p:cNvPr id="169" name="Google Shape;169;p18"/>
          <p:cNvSpPr txBox="1"/>
          <p:nvPr/>
        </p:nvSpPr>
        <p:spPr>
          <a:xfrm>
            <a:off x="962025" y="3847207"/>
            <a:ext cx="450532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「何を」テストすべきか？（ビジネスリスクの分析・特定）</a:t>
            </a:r>
            <a:endParaRPr/>
          </a:p>
        </p:txBody>
      </p:sp>
      <p:sp>
        <p:nvSpPr>
          <p:cNvPr id="170" name="Google Shape;170;p18"/>
          <p:cNvSpPr txBox="1"/>
          <p:nvPr/>
        </p:nvSpPr>
        <p:spPr>
          <a:xfrm>
            <a:off x="962025" y="4491037"/>
            <a:ext cx="450532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AIを「どう」使うか？（テスト戦略の設計、ROIの判断）</a:t>
            </a:r>
            <a:endParaRPr/>
          </a:p>
        </p:txBody>
      </p:sp>
      <p:sp>
        <p:nvSpPr>
          <p:cNvPr id="171" name="Google Shape;171;p18"/>
          <p:cNvSpPr txBox="1"/>
          <p:nvPr/>
        </p:nvSpPr>
        <p:spPr>
          <a:xfrm>
            <a:off x="7172325" y="2751832"/>
            <a:ext cx="1590198" cy="390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2. AIの調教師</a:t>
            </a:r>
            <a:endParaRPr/>
          </a:p>
        </p:txBody>
      </p:sp>
      <p:sp>
        <p:nvSpPr>
          <p:cNvPr id="172" name="Google Shape;172;p18"/>
          <p:cNvSpPr txBox="1"/>
          <p:nvPr/>
        </p:nvSpPr>
        <p:spPr>
          <a:xfrm>
            <a:off x="6724650" y="3847207"/>
            <a:ext cx="450532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AIが生成したテストケース・コードの「妥当性評価」「レビュー」</a:t>
            </a:r>
            <a:endParaRPr/>
          </a:p>
        </p:txBody>
      </p:sp>
      <p:sp>
        <p:nvSpPr>
          <p:cNvPr id="173" name="Google Shape;173;p18"/>
          <p:cNvSpPr txBox="1"/>
          <p:nvPr/>
        </p:nvSpPr>
        <p:spPr>
          <a:xfrm>
            <a:off x="6724650" y="4491037"/>
            <a:ext cx="450532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AIに適切な指示（プロンプト）を与え、より賢く育てる。</a:t>
            </a:r>
            <a:endParaRPr/>
          </a:p>
        </p:txBody>
      </p:sp>
      <p:pic>
        <p:nvPicPr>
          <p:cNvPr descr="image.png" id="174" name="Google Shape;174;p1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62025" y="2799457"/>
            <a:ext cx="304800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75" name="Google Shape;175;p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724650" y="2799457"/>
            <a:ext cx="3048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18"/>
          <p:cNvSpPr txBox="1"/>
          <p:nvPr/>
        </p:nvSpPr>
        <p:spPr>
          <a:xfrm>
            <a:off x="571500" y="571500"/>
            <a:ext cx="1160145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新しいテストチームの役割 (1)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81" name="Google Shape;181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2" name="Google Shape;182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2361307"/>
            <a:ext cx="5286375" cy="31640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83" name="Google Shape;183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34125" y="2361307"/>
            <a:ext cx="5286375" cy="3164085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19"/>
          <p:cNvSpPr txBox="1"/>
          <p:nvPr/>
        </p:nvSpPr>
        <p:spPr>
          <a:xfrm>
            <a:off x="962025" y="3332857"/>
            <a:ext cx="45053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（人間力の活用）</a:t>
            </a:r>
            <a:endParaRPr/>
          </a:p>
        </p:txBody>
      </p:sp>
      <p:sp>
        <p:nvSpPr>
          <p:cNvPr id="185" name="Google Shape;185;p19"/>
          <p:cNvSpPr txBox="1"/>
          <p:nvPr/>
        </p:nvSpPr>
        <p:spPr>
          <a:xfrm>
            <a:off x="6724650" y="3332857"/>
            <a:ext cx="45053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（AIと物理のQA）</a:t>
            </a:r>
            <a:endParaRPr/>
          </a:p>
        </p:txBody>
      </p:sp>
      <p:sp>
        <p:nvSpPr>
          <p:cNvPr id="186" name="Google Shape;186;p19"/>
          <p:cNvSpPr txBox="1"/>
          <p:nvPr/>
        </p:nvSpPr>
        <p:spPr>
          <a:xfrm>
            <a:off x="1409700" y="2751832"/>
            <a:ext cx="2110263" cy="390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3. 探索的テスター</a:t>
            </a:r>
            <a:endParaRPr/>
          </a:p>
        </p:txBody>
      </p:sp>
      <p:sp>
        <p:nvSpPr>
          <p:cNvPr id="187" name="Google Shape;187;p19"/>
          <p:cNvSpPr txBox="1"/>
          <p:nvPr/>
        </p:nvSpPr>
        <p:spPr>
          <a:xfrm>
            <a:off x="962025" y="3847207"/>
            <a:ext cx="450532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AIが見落とす「穴」（仕様の曖昧さ、直感的な違和感）を探す。</a:t>
            </a:r>
            <a:endParaRPr/>
          </a:p>
        </p:txBody>
      </p:sp>
      <p:sp>
        <p:nvSpPr>
          <p:cNvPr id="188" name="Google Shape;188;p19"/>
          <p:cNvSpPr txBox="1"/>
          <p:nvPr/>
        </p:nvSpPr>
        <p:spPr>
          <a:xfrm>
            <a:off x="962025" y="4491037"/>
            <a:ext cx="450532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ユーザーの「意地悪な操作」など、非体系的なテストの実行。</a:t>
            </a:r>
            <a:endParaRPr/>
          </a:p>
        </p:txBody>
      </p:sp>
      <p:sp>
        <p:nvSpPr>
          <p:cNvPr id="189" name="Google Shape;189;p19"/>
          <p:cNvSpPr txBox="1"/>
          <p:nvPr/>
        </p:nvSpPr>
        <p:spPr>
          <a:xfrm>
            <a:off x="7248525" y="2751832"/>
            <a:ext cx="2120265" cy="3905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95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4. 新領域の開拓者</a:t>
            </a:r>
            <a:endParaRPr/>
          </a:p>
        </p:txBody>
      </p:sp>
      <p:sp>
        <p:nvSpPr>
          <p:cNvPr id="190" name="Google Shape;190;p19"/>
          <p:cNvSpPr txBox="1"/>
          <p:nvPr/>
        </p:nvSpPr>
        <p:spPr>
          <a:xfrm>
            <a:off x="6724650" y="3847207"/>
            <a:ext cx="450532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</a:t>
            </a:r>
            <a:r>
              <a:rPr b="1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AIプロダクト自体のテスト:</a:t>
            </a: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公平性、倫理性、予測精度のQA</a:t>
            </a:r>
            <a:endParaRPr/>
          </a:p>
        </p:txBody>
      </p:sp>
      <p:sp>
        <p:nvSpPr>
          <p:cNvPr id="191" name="Google Shape;191;p19"/>
          <p:cNvSpPr txBox="1"/>
          <p:nvPr/>
        </p:nvSpPr>
        <p:spPr>
          <a:xfrm>
            <a:off x="6724650" y="4491037"/>
            <a:ext cx="4505325" cy="5485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• </a:t>
            </a:r>
            <a:r>
              <a:rPr b="1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ロボット（物理）の管理者:</a:t>
            </a:r>
            <a:r>
              <a:rPr b="0" i="0" lang="en-US" sz="13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 物理テストロボットの監視・調整</a:t>
            </a:r>
            <a:endParaRPr/>
          </a:p>
        </p:txBody>
      </p:sp>
      <p:pic>
        <p:nvPicPr>
          <p:cNvPr descr="image.png" id="192" name="Google Shape;192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62025" y="2799457"/>
            <a:ext cx="304800" cy="304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93" name="Google Shape;193;p1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724650" y="2799457"/>
            <a:ext cx="381000" cy="304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19"/>
          <p:cNvSpPr txBox="1"/>
          <p:nvPr/>
        </p:nvSpPr>
        <p:spPr>
          <a:xfrm>
            <a:off x="571500" y="571500"/>
            <a:ext cx="1160145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新しいテストチームの役割 (2)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99" name="Google Shape;19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20"/>
          <p:cNvSpPr txBox="1"/>
          <p:nvPr/>
        </p:nvSpPr>
        <p:spPr>
          <a:xfrm>
            <a:off x="1762125" y="2338536"/>
            <a:ext cx="9096375" cy="3561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993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生成AIは、テスト業務の「退屈な手作業」を劇的に削減する。</a:t>
            </a:r>
            <a:endParaRPr/>
          </a:p>
        </p:txBody>
      </p:sp>
      <p:sp>
        <p:nvSpPr>
          <p:cNvPr id="201" name="Google Shape;201;p20"/>
          <p:cNvSpPr txBox="1"/>
          <p:nvPr/>
        </p:nvSpPr>
        <p:spPr>
          <a:xfrm>
            <a:off x="1762125" y="2932807"/>
            <a:ext cx="9096375" cy="3561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993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従来の「テストチーム」の定義（＝実行部隊）であれば、その役割は終焉に向かう。</a:t>
            </a:r>
            <a:endParaRPr/>
          </a:p>
        </p:txBody>
      </p:sp>
      <p:sp>
        <p:nvSpPr>
          <p:cNvPr id="202" name="Google Shape;202;p20"/>
          <p:cNvSpPr txBox="1"/>
          <p:nvPr/>
        </p:nvSpPr>
        <p:spPr>
          <a:xfrm>
            <a:off x="1762125" y="3527077"/>
            <a:ext cx="9096375" cy="3561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993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5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しかし、「品質を保証する」という本質的な役割は、AI時代においてより重要性を増す。</a:t>
            </a:r>
            <a:endParaRPr/>
          </a:p>
        </p:txBody>
      </p:sp>
      <p:sp>
        <p:nvSpPr>
          <p:cNvPr id="203" name="Google Shape;203;p20"/>
          <p:cNvSpPr/>
          <p:nvPr/>
        </p:nvSpPr>
        <p:spPr>
          <a:xfrm>
            <a:off x="1333500" y="4121350"/>
            <a:ext cx="9525000" cy="1930500"/>
          </a:xfrm>
          <a:prstGeom prst="roundRect">
            <a:avLst>
              <a:gd fmla="val 6411" name="adj"/>
            </a:avLst>
          </a:prstGeom>
          <a:solidFill>
            <a:srgbClr val="F0F7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20"/>
          <p:cNvSpPr txBox="1"/>
          <p:nvPr/>
        </p:nvSpPr>
        <p:spPr>
          <a:xfrm>
            <a:off x="1762125" y="4359473"/>
            <a:ext cx="8858400" cy="154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993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50" u="none" cap="none" strike="noStrike">
                <a:solidFill>
                  <a:srgbClr val="1E3A8A"/>
                </a:solidFill>
                <a:latin typeface="Lato"/>
                <a:ea typeface="Lato"/>
                <a:cs typeface="Lato"/>
                <a:sym typeface="Lato"/>
              </a:rPr>
              <a:t>未来のテストチームは、AIを「ツール」として使いこなし、ビジネスリスクを管理する「品質の専門家集団」へと進化する。</a:t>
            </a:r>
            <a:endParaRPr b="1" i="0" sz="1650" u="none" cap="none" strike="noStrike">
              <a:solidFill>
                <a:srgbClr val="1E3A8A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6993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0">
                <a:solidFill>
                  <a:srgbClr val="1E3A8A"/>
                </a:solidFill>
                <a:latin typeface="Lato"/>
                <a:ea typeface="Lato"/>
                <a:cs typeface="Lato"/>
                <a:sym typeface="Lato"/>
              </a:rPr>
              <a:t>しかし、自動テストチームと手動テストチームは統合されるだろう。</a:t>
            </a:r>
            <a:endParaRPr b="1" sz="1650">
              <a:solidFill>
                <a:srgbClr val="1E3A8A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marR="0" rtl="0" algn="l">
              <a:lnSpc>
                <a:spcPct val="16993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0">
                <a:solidFill>
                  <a:srgbClr val="1E3A8A"/>
                </a:solidFill>
                <a:latin typeface="Lato"/>
                <a:ea typeface="Lato"/>
                <a:cs typeface="Lato"/>
                <a:sym typeface="Lato"/>
              </a:rPr>
              <a:t>また、人員も縮小されるだろう。</a:t>
            </a:r>
            <a:endParaRPr b="1" sz="1650">
              <a:solidFill>
                <a:srgbClr val="1E3A8A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205" name="Google Shape;205;p20"/>
          <p:cNvSpPr/>
          <p:nvPr/>
        </p:nvSpPr>
        <p:spPr>
          <a:xfrm>
            <a:off x="1333500" y="4121348"/>
            <a:ext cx="47625" cy="1188541"/>
          </a:xfrm>
          <a:prstGeom prst="rect">
            <a:avLst/>
          </a:prstGeom>
          <a:solidFill>
            <a:srgbClr val="1E3A8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06" name="Google Shape;206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3500" y="2386161"/>
            <a:ext cx="28575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7" name="Google Shape;207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333500" y="2980432"/>
            <a:ext cx="28575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8" name="Google Shape;208;p2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33500" y="3574702"/>
            <a:ext cx="285750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09" name="Google Shape;209;p20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381125" y="4168973"/>
            <a:ext cx="285750" cy="266700"/>
          </a:xfrm>
          <a:prstGeom prst="rect">
            <a:avLst/>
          </a:prstGeom>
          <a:noFill/>
          <a:ln>
            <a:noFill/>
          </a:ln>
        </p:spPr>
      </p:pic>
      <p:sp>
        <p:nvSpPr>
          <p:cNvPr id="210" name="Google Shape;210;p20"/>
          <p:cNvSpPr txBox="1"/>
          <p:nvPr/>
        </p:nvSpPr>
        <p:spPr>
          <a:xfrm>
            <a:off x="571500" y="571500"/>
            <a:ext cx="11601450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まとめ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215" name="Google Shape;21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6" name="Google Shape;216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6262" y="3284785"/>
            <a:ext cx="857250" cy="476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217" name="Google Shape;217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6262" y="4097089"/>
            <a:ext cx="857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21"/>
          <p:cNvSpPr/>
          <p:nvPr/>
        </p:nvSpPr>
        <p:spPr>
          <a:xfrm>
            <a:off x="576262" y="3924300"/>
            <a:ext cx="11039475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.png" id="219" name="Google Shape;219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6262" y="3284785"/>
            <a:ext cx="857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21"/>
          <p:cNvSpPr txBox="1"/>
          <p:nvPr/>
        </p:nvSpPr>
        <p:spPr>
          <a:xfrm>
            <a:off x="1671637" y="3264396"/>
            <a:ext cx="9944100" cy="210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https://png.pngtree.com/background/20250226/original/pngtree-abstract-background-of-digital-intelligent-technology-in-a-smart-building-automation-picture-image_13290306.jpg</a:t>
            </a:r>
            <a:endParaRPr/>
          </a:p>
        </p:txBody>
      </p:sp>
      <p:sp>
        <p:nvSpPr>
          <p:cNvPr id="221" name="Google Shape;221;p21"/>
          <p:cNvSpPr txBox="1"/>
          <p:nvPr/>
        </p:nvSpPr>
        <p:spPr>
          <a:xfrm>
            <a:off x="1671637" y="3522464"/>
            <a:ext cx="9944100" cy="258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Source: </a:t>
            </a:r>
            <a:r>
              <a:rPr b="0" i="0" lang="en-US" sz="1200" u="none" cap="none" strike="noStrike">
                <a:solidFill>
                  <a:srgbClr val="4F46E5"/>
                </a:solidFill>
                <a:latin typeface="Lato"/>
                <a:ea typeface="Lato"/>
                <a:cs typeface="Lato"/>
                <a:sym typeface="Lato"/>
              </a:rPr>
              <a:t>pngtree.com</a:t>
            </a:r>
            <a:endParaRPr/>
          </a:p>
        </p:txBody>
      </p:sp>
      <p:pic>
        <p:nvPicPr>
          <p:cNvPr descr="image.png" id="222" name="Google Shape;222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6262" y="4097089"/>
            <a:ext cx="857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21"/>
          <p:cNvSpPr txBox="1"/>
          <p:nvPr/>
        </p:nvSpPr>
        <p:spPr>
          <a:xfrm>
            <a:off x="1671637" y="4076700"/>
            <a:ext cx="9944100" cy="2104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75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https://www.mdpi.com/sensors/sensors-23-03938/article_deploy/html/images/sensors-23-03938-g007-550.jpg</a:t>
            </a:r>
            <a:endParaRPr/>
          </a:p>
        </p:txBody>
      </p:sp>
      <p:sp>
        <p:nvSpPr>
          <p:cNvPr id="224" name="Google Shape;224;p21"/>
          <p:cNvSpPr txBox="1"/>
          <p:nvPr/>
        </p:nvSpPr>
        <p:spPr>
          <a:xfrm>
            <a:off x="1671637" y="4334767"/>
            <a:ext cx="9944100" cy="2589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6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334155"/>
                </a:solidFill>
                <a:latin typeface="Lato"/>
                <a:ea typeface="Lato"/>
                <a:cs typeface="Lato"/>
                <a:sym typeface="Lato"/>
              </a:rPr>
              <a:t>Source: </a:t>
            </a:r>
            <a:r>
              <a:rPr b="0" i="0" lang="en-US" sz="1200" u="none" cap="none" strike="noStrike">
                <a:solidFill>
                  <a:srgbClr val="4F46E5"/>
                </a:solidFill>
                <a:latin typeface="Lato"/>
                <a:ea typeface="Lato"/>
                <a:cs typeface="Lato"/>
                <a:sym typeface="Lato"/>
              </a:rPr>
              <a:t>www.mdpi.com</a:t>
            </a:r>
            <a:endParaRPr/>
          </a:p>
        </p:txBody>
      </p:sp>
      <p:sp>
        <p:nvSpPr>
          <p:cNvPr id="225" name="Google Shape;225;p21"/>
          <p:cNvSpPr txBox="1"/>
          <p:nvPr/>
        </p:nvSpPr>
        <p:spPr>
          <a:xfrm>
            <a:off x="571500" y="571500"/>
            <a:ext cx="11601450" cy="619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00" u="none" cap="none" strike="noStrike">
                <a:solidFill>
                  <a:srgbClr val="1E3A8A"/>
                </a:solidFill>
                <a:latin typeface="Poppins"/>
                <a:ea typeface="Poppins"/>
                <a:cs typeface="Poppins"/>
                <a:sym typeface="Poppins"/>
              </a:rPr>
              <a:t>Image Sources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